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1"/>
  </p:notesMasterIdLst>
  <p:sldIdLst>
    <p:sldId id="355" r:id="rId5"/>
    <p:sldId id="343" r:id="rId6"/>
    <p:sldId id="389" r:id="rId7"/>
    <p:sldId id="390" r:id="rId8"/>
    <p:sldId id="391" r:id="rId9"/>
    <p:sldId id="392" r:id="rId10"/>
    <p:sldId id="393" r:id="rId11"/>
    <p:sldId id="364" r:id="rId12"/>
    <p:sldId id="368" r:id="rId13"/>
    <p:sldId id="369" r:id="rId14"/>
    <p:sldId id="370" r:id="rId15"/>
    <p:sldId id="371" r:id="rId16"/>
    <p:sldId id="367" r:id="rId17"/>
    <p:sldId id="372" r:id="rId18"/>
    <p:sldId id="373" r:id="rId19"/>
    <p:sldId id="331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266"/>
    <a:srgbClr val="E6695E"/>
    <a:srgbClr val="5BC6C7"/>
    <a:srgbClr val="B7A0F8"/>
    <a:srgbClr val="A296C9"/>
    <a:srgbClr val="FFFFFF"/>
    <a:srgbClr val="F7FAFC"/>
    <a:srgbClr val="0B4E6A"/>
    <a:srgbClr val="000000"/>
    <a:srgbClr val="4F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6" d="100"/>
          <a:sy n="66" d="100"/>
        </p:scale>
        <p:origin x="6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leapforward.b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mailto:nicola.nauwynck@hyperion.be?subject=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e provide strategy &amp; hands-on support for your business. We make your digital transformation successful at any scale."/>
          <p:cNvSpPr txBox="1">
            <a:spLocks noGrp="1"/>
          </p:cNvSpPr>
          <p:nvPr>
            <p:ph type="body" sz="quarter" idx="13"/>
          </p:nvPr>
        </p:nvSpPr>
        <p:spPr>
          <a:xfrm>
            <a:off x="1774395" y="7622668"/>
            <a:ext cx="19050001" cy="1625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We provide strategy &amp; hands-on support for your business. We make your digital transformation successful at any scale.</a:t>
            </a:r>
          </a:p>
        </p:txBody>
      </p:sp>
      <p:sp>
        <p:nvSpPr>
          <p:cNvPr id="22" name="Strategy &amp; Consultancy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7568020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Strategy &amp; Consultancy</a:t>
            </a:r>
          </a:p>
        </p:txBody>
      </p:sp>
      <p:sp>
        <p:nvSpPr>
          <p:cNvPr id="23" name="Services"/>
          <p:cNvSpPr txBox="1">
            <a:spLocks noGrp="1"/>
          </p:cNvSpPr>
          <p:nvPr>
            <p:ph type="body" sz="quarter" idx="15"/>
          </p:nvPr>
        </p:nvSpPr>
        <p:spPr>
          <a:xfrm>
            <a:off x="1777999" y="3858131"/>
            <a:ext cx="5527956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Services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72" y="12669942"/>
            <a:ext cx="304801" cy="3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mage legend"/>
          <p:cNvSpPr txBox="1"/>
          <p:nvPr/>
        </p:nvSpPr>
        <p:spPr>
          <a:xfrm>
            <a:off x="1680812" y="12396892"/>
            <a:ext cx="101977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1021672" y="12669942"/>
            <a:ext cx="304801" cy="38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image legend"/>
          <p:cNvSpPr txBox="1">
            <a:spLocks noGrp="1"/>
          </p:cNvSpPr>
          <p:nvPr>
            <p:ph type="body" sz="quarter" idx="15"/>
          </p:nvPr>
        </p:nvSpPr>
        <p:spPr>
          <a:xfrm>
            <a:off x="1680812" y="12396892"/>
            <a:ext cx="10197729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ction title"/>
          <p:cNvSpPr txBox="1">
            <a:spLocks noGrp="1"/>
          </p:cNvSpPr>
          <p:nvPr>
            <p:ph type="body" sz="quarter" idx="13"/>
          </p:nvPr>
        </p:nvSpPr>
        <p:spPr>
          <a:xfrm>
            <a:off x="8455100" y="5524769"/>
            <a:ext cx="7473799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13" name="Additional note"/>
          <p:cNvSpPr txBox="1">
            <a:spLocks noGrp="1"/>
          </p:cNvSpPr>
          <p:nvPr>
            <p:ph type="body" sz="quarter" idx="14"/>
          </p:nvPr>
        </p:nvSpPr>
        <p:spPr>
          <a:xfrm>
            <a:off x="10808766" y="7607030"/>
            <a:ext cx="276646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Additional note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2044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chnologies"/>
          <p:cNvSpPr txBox="1">
            <a:spLocks noGrp="1"/>
          </p:cNvSpPr>
          <p:nvPr>
            <p:ph type="body" sz="quarter" idx="13"/>
          </p:nvPr>
        </p:nvSpPr>
        <p:spPr>
          <a:xfrm>
            <a:off x="1774395" y="7774368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Technologies</a:t>
            </a:r>
          </a:p>
        </p:txBody>
      </p:sp>
      <p:sp>
        <p:nvSpPr>
          <p:cNvPr id="42" name="Client name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371828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Client name</a:t>
            </a:r>
          </a:p>
        </p:txBody>
      </p:sp>
      <p:sp>
        <p:nvSpPr>
          <p:cNvPr id="43" name="Project name"/>
          <p:cNvSpPr txBox="1">
            <a:spLocks noGrp="1"/>
          </p:cNvSpPr>
          <p:nvPr>
            <p:ph type="body" sz="quarter" idx="15"/>
          </p:nvPr>
        </p:nvSpPr>
        <p:spPr>
          <a:xfrm>
            <a:off x="1778000" y="3858131"/>
            <a:ext cx="8399781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Project name</a:t>
            </a:r>
          </a:p>
        </p:txBody>
      </p:sp>
      <p:sp>
        <p:nvSpPr>
          <p:cNvPr id="44" name="Teams"/>
          <p:cNvSpPr txBox="1">
            <a:spLocks noGrp="1"/>
          </p:cNvSpPr>
          <p:nvPr>
            <p:ph type="body" sz="quarter" idx="16"/>
          </p:nvPr>
        </p:nvSpPr>
        <p:spPr>
          <a:xfrm>
            <a:off x="1774395" y="8797089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Teams</a:t>
            </a:r>
          </a:p>
        </p:txBody>
      </p:sp>
      <p:sp>
        <p:nvSpPr>
          <p:cNvPr id="45" name="Prices"/>
          <p:cNvSpPr txBox="1">
            <a:spLocks noGrp="1"/>
          </p:cNvSpPr>
          <p:nvPr>
            <p:ph type="body" sz="quarter" idx="17"/>
          </p:nvPr>
        </p:nvSpPr>
        <p:spPr>
          <a:xfrm>
            <a:off x="1774395" y="9819811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Prices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13"/>
          </p:nvPr>
        </p:nvSpPr>
        <p:spPr>
          <a:xfrm>
            <a:off x="-415" y="-3108"/>
            <a:ext cx="24384830" cy="99164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26 januari 2018"/>
          <p:cNvSpPr txBox="1">
            <a:spLocks noGrp="1"/>
          </p:cNvSpPr>
          <p:nvPr>
            <p:ph type="body" sz="quarter" idx="14"/>
          </p:nvPr>
        </p:nvSpPr>
        <p:spPr>
          <a:xfrm>
            <a:off x="1776402" y="11168890"/>
            <a:ext cx="367030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26 januari 2018</a:t>
            </a:r>
          </a:p>
        </p:txBody>
      </p:sp>
      <p:sp>
        <p:nvSpPr>
          <p:cNvPr id="55" name="Hyperion NY party"/>
          <p:cNvSpPr txBox="1">
            <a:spLocks noGrp="1"/>
          </p:cNvSpPr>
          <p:nvPr>
            <p:ph type="body" sz="quarter" idx="15"/>
          </p:nvPr>
        </p:nvSpPr>
        <p:spPr>
          <a:xfrm>
            <a:off x="1776402" y="9827432"/>
            <a:ext cx="5668957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Hyperion NY party</a:t>
            </a:r>
          </a:p>
        </p:txBody>
      </p:sp>
      <p:sp>
        <p:nvSpPr>
          <p:cNvPr id="56" name="@ HOI"/>
          <p:cNvSpPr txBox="1">
            <a:spLocks noGrp="1"/>
          </p:cNvSpPr>
          <p:nvPr>
            <p:ph type="body" sz="quarter" idx="16"/>
          </p:nvPr>
        </p:nvSpPr>
        <p:spPr>
          <a:xfrm>
            <a:off x="1776402" y="11967464"/>
            <a:ext cx="1580389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@ HOI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his is a list:…"/>
          <p:cNvSpPr txBox="1">
            <a:spLocks noGrp="1"/>
          </p:cNvSpPr>
          <p:nvPr>
            <p:ph type="body" sz="quarter" idx="13"/>
          </p:nvPr>
        </p:nvSpPr>
        <p:spPr>
          <a:xfrm>
            <a:off x="1772171" y="6000897"/>
            <a:ext cx="4414521" cy="345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t>This is a list: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first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second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third element</a:t>
            </a:r>
          </a:p>
        </p:txBody>
      </p:sp>
      <p:sp>
        <p:nvSpPr>
          <p:cNvPr id="75" name="Circle"/>
          <p:cNvSpPr/>
          <p:nvPr/>
        </p:nvSpPr>
        <p:spPr>
          <a:xfrm>
            <a:off x="2040604" y="72094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Circle"/>
          <p:cNvSpPr/>
          <p:nvPr/>
        </p:nvSpPr>
        <p:spPr>
          <a:xfrm>
            <a:off x="2040604" y="81619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Circle"/>
          <p:cNvSpPr/>
          <p:nvPr/>
        </p:nvSpPr>
        <p:spPr>
          <a:xfrm>
            <a:off x="2040604" y="90636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772171" y="4279753"/>
            <a:ext cx="268970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Subtitle</a:t>
            </a:r>
          </a:p>
        </p:txBody>
      </p:sp>
      <p:sp>
        <p:nvSpPr>
          <p:cNvPr id="79" name="Image"/>
          <p:cNvSpPr>
            <a:spLocks noGrp="1"/>
          </p:cNvSpPr>
          <p:nvPr>
            <p:ph type="pic" idx="15"/>
          </p:nvPr>
        </p:nvSpPr>
        <p:spPr>
          <a:xfrm rot="10800000">
            <a:off x="13425923" y="-1"/>
            <a:ext cx="1096013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hyperion-BG-2.png.png" descr="hyperion-BG-2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eapforward.be"/>
          <p:cNvSpPr txBox="1">
            <a:spLocks noGrp="1"/>
          </p:cNvSpPr>
          <p:nvPr>
            <p:ph type="body" sz="quarter" idx="13"/>
          </p:nvPr>
        </p:nvSpPr>
        <p:spPr>
          <a:xfrm>
            <a:off x="10793323" y="9055393"/>
            <a:ext cx="2797354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u="sng">
                <a:solidFill>
                  <a:srgbClr val="FFFFFF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leapforward.be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8813800" y="5549992"/>
            <a:ext cx="6756400" cy="10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Design innovation group"/>
          <p:cNvSpPr txBox="1">
            <a:spLocks noGrp="1"/>
          </p:cNvSpPr>
          <p:nvPr>
            <p:ph type="body" sz="quarter" idx="15"/>
          </p:nvPr>
        </p:nvSpPr>
        <p:spPr>
          <a:xfrm>
            <a:off x="9976256" y="6946899"/>
            <a:ext cx="443148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Design innovation group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8850510" y="5800329"/>
            <a:ext cx="6682842" cy="2115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+32 (0)476 52 99 25"/>
          <p:cNvSpPr txBox="1">
            <a:spLocks noGrp="1"/>
          </p:cNvSpPr>
          <p:nvPr>
            <p:ph type="body" sz="quarter" idx="13"/>
          </p:nvPr>
        </p:nvSpPr>
        <p:spPr>
          <a:xfrm>
            <a:off x="12898124" y="7270262"/>
            <a:ext cx="491744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</a:lvl1pPr>
          </a:lstStyle>
          <a:p>
            <a:r>
              <a:t>+32 (0)476 52 99 25</a:t>
            </a:r>
          </a:p>
        </p:txBody>
      </p:sp>
      <p:sp>
        <p:nvSpPr>
          <p:cNvPr id="125" name="Project manager"/>
          <p:cNvSpPr txBox="1">
            <a:spLocks noGrp="1"/>
          </p:cNvSpPr>
          <p:nvPr>
            <p:ph type="body" sz="quarter" idx="14"/>
          </p:nvPr>
        </p:nvSpPr>
        <p:spPr>
          <a:xfrm>
            <a:off x="5695823" y="7988313"/>
            <a:ext cx="6117909" cy="787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4500" cap="all" spc="450"/>
            </a:lvl1pPr>
          </a:lstStyle>
          <a:p>
            <a:r>
              <a:t>Project manager</a:t>
            </a:r>
          </a:p>
        </p:txBody>
      </p:sp>
      <p:sp>
        <p:nvSpPr>
          <p:cNvPr id="126" name="Nicola Nauwynck"/>
          <p:cNvSpPr txBox="1">
            <a:spLocks noGrp="1"/>
          </p:cNvSpPr>
          <p:nvPr>
            <p:ph type="body" sz="quarter" idx="15"/>
          </p:nvPr>
        </p:nvSpPr>
        <p:spPr>
          <a:xfrm>
            <a:off x="4496302" y="4260863"/>
            <a:ext cx="7317429" cy="350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Nicola Nauwynck</a:t>
            </a:r>
          </a:p>
        </p:txBody>
      </p:sp>
      <p:sp>
        <p:nvSpPr>
          <p:cNvPr id="127" name="Veldkant 35c…"/>
          <p:cNvSpPr txBox="1">
            <a:spLocks noGrp="1"/>
          </p:cNvSpPr>
          <p:nvPr>
            <p:ph type="body" sz="quarter" idx="16"/>
          </p:nvPr>
        </p:nvSpPr>
        <p:spPr>
          <a:xfrm>
            <a:off x="12898124" y="8073376"/>
            <a:ext cx="3192273" cy="1442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Veldkant 35c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2550 Kontich</a:t>
            </a:r>
          </a:p>
        </p:txBody>
      </p:sp>
      <p:sp>
        <p:nvSpPr>
          <p:cNvPr id="128" name="nicola.nauwynck@hyperion.be"/>
          <p:cNvSpPr txBox="1">
            <a:spLocks noGrp="1"/>
          </p:cNvSpPr>
          <p:nvPr>
            <p:ph type="body" sz="quarter" idx="17"/>
          </p:nvPr>
        </p:nvSpPr>
        <p:spPr>
          <a:xfrm>
            <a:off x="12898125" y="6406188"/>
            <a:ext cx="6989573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hlinkClick r:id="rId2"/>
              </a:defRPr>
            </a:lvl1pPr>
          </a:lstStyle>
          <a:p>
            <a:r>
              <a:rPr>
                <a:hlinkClick r:id="rId2"/>
              </a:rPr>
              <a:t>nicola.nauwynck@hyperion.be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yperion-location-card.jpg" descr="hyperion-location-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39" y="-63002"/>
            <a:ext cx="25167278" cy="1384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titleStyle>
    <p:bodyStyle>
      <a:lvl1pPr marL="48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112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175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239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302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366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429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493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556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067" y="9935350"/>
            <a:ext cx="102657" cy="656590"/>
          </a:xfrm>
        </p:spPr>
        <p:txBody>
          <a:bodyPr/>
          <a:lstStyle/>
          <a:p>
            <a:pPr algn="l"/>
            <a:endParaRPr lang="nl-BE" sz="3600" cap="none" dirty="0">
              <a:solidFill>
                <a:schemeClr val="bg1"/>
              </a:solidFill>
              <a:latin typeface="Sofia Pro" panose="00000500000000000000" pitchFamily="50" charset="0"/>
              <a:cs typeface="Poppins Medium" panose="000006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DD68F1-09E7-4049-91FE-239FAA1C0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1305" y="8130474"/>
            <a:ext cx="7925246" cy="18261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Code Retreat</a:t>
            </a:r>
            <a:endParaRPr lang="nl-BE" b="1" dirty="0">
              <a:solidFill>
                <a:schemeClr val="bg1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29C771-2116-4F5B-B5E2-F06FB2B0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7" y="1103948"/>
            <a:ext cx="8822906" cy="2583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044E0C-717B-F382-8690-57BB4E4F7DE1}"/>
              </a:ext>
            </a:extLst>
          </p:cNvPr>
          <p:cNvSpPr txBox="1"/>
          <p:nvPr/>
        </p:nvSpPr>
        <p:spPr>
          <a:xfrm>
            <a:off x="20218400" y="12617192"/>
            <a:ext cx="12192000" cy="572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BE" b="0" i="0" dirty="0">
                <a:solidFill>
                  <a:schemeClr val="bg2"/>
                </a:solidFill>
                <a:effectLst/>
                <a:latin typeface="Segoe UI" panose="020B0502040204020203" pitchFamily="34" charset="0"/>
              </a:rPr>
              <a:t>Pieter Vandewaetere</a:t>
            </a:r>
            <a:endParaRPr lang="nl-B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36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764125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GameEnded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0E1F-A600-EBDB-006B-E3C9803F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618" y="4754299"/>
            <a:ext cx="13772059" cy="4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42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5426165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RoundStarted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9E2F9-CA8B-C526-32F4-6983CFBA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36" y="3790491"/>
            <a:ext cx="13741655" cy="62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25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5006179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RoundEnded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352EB-CA7A-E8D6-843B-15D20CE6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238" y="4717684"/>
            <a:ext cx="17595438" cy="39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4887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951677" cy="1210588"/>
          </a:xfrm>
        </p:spPr>
        <p:txBody>
          <a:bodyPr/>
          <a:lstStyle/>
          <a:p>
            <a:r>
              <a:rPr lang="en-US" sz="7200" b="1" dirty="0" err="1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HandStarted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63183"/>
            <a:ext cx="12746893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BE840-0750-429E-97B4-4E5CD65F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72" y="3959290"/>
            <a:ext cx="12556388" cy="49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127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531690" cy="1210588"/>
          </a:xfrm>
        </p:spPr>
        <p:txBody>
          <a:bodyPr/>
          <a:lstStyle/>
          <a:p>
            <a:r>
              <a:rPr lang="en-US" sz="7200" b="1" dirty="0" err="1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HandEnded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63183"/>
            <a:ext cx="12746893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D1DC2-5DD7-6246-BD86-1A3D4942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13" y="4221410"/>
            <a:ext cx="16887577" cy="407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83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700005" cy="1210588"/>
          </a:xfrm>
        </p:spPr>
        <p:txBody>
          <a:bodyPr/>
          <a:lstStyle/>
          <a:p>
            <a:r>
              <a:rPr lang="en-US" sz="7200" b="1" dirty="0" err="1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TurnStarted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63183"/>
            <a:ext cx="12746893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616A2-8F21-B4F8-C37E-AE3775D1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045" y="3147184"/>
            <a:ext cx="14830584" cy="79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31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eldkant 35C, 2550 Kontich"/>
          <p:cNvSpPr txBox="1"/>
          <p:nvPr/>
        </p:nvSpPr>
        <p:spPr>
          <a:xfrm>
            <a:off x="14917195" y="7343390"/>
            <a:ext cx="46619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Veldkant</a:t>
            </a:r>
            <a:r>
              <a:rPr dirty="0"/>
              <a:t> 35C, 2550 </a:t>
            </a:r>
            <a:r>
              <a:rPr dirty="0" err="1">
                <a:latin typeface="Nudista SemiBold"/>
                <a:ea typeface="Nudista SemiBold"/>
                <a:cs typeface="Nudista SemiBold"/>
                <a:sym typeface="Nudista SemiBold"/>
              </a:rPr>
              <a:t>Kontich</a:t>
            </a:r>
            <a:endParaRPr dirty="0">
              <a:latin typeface="Nudista SemiBold"/>
              <a:ea typeface="Nudista SemiBold"/>
              <a:cs typeface="Nudista SemiBold"/>
              <a:sym typeface="Nudista SemiBold"/>
            </a:endParaRPr>
          </a:p>
        </p:txBody>
      </p:sp>
      <p:sp>
        <p:nvSpPr>
          <p:cNvPr id="752" name="@meethyperion"/>
          <p:cNvSpPr txBox="1"/>
          <p:nvPr/>
        </p:nvSpPr>
        <p:spPr>
          <a:xfrm>
            <a:off x="14917195" y="6324051"/>
            <a:ext cx="310020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@</a:t>
            </a:r>
            <a:r>
              <a:rPr lang="en-US" dirty="0"/>
              <a:t>involved_it</a:t>
            </a:r>
            <a:endParaRPr dirty="0"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243" y="5600955"/>
            <a:ext cx="620889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238" y="5600955"/>
            <a:ext cx="254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163" y="5600955"/>
            <a:ext cx="53473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9E7DC9-D293-43AC-8FA6-1637B1CEA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7" y="4923704"/>
            <a:ext cx="11691668" cy="3423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5650586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Texas hold’em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 descr="A group of people playing poker&#10;&#10;Description automatically generated">
            <a:extLst>
              <a:ext uri="{FF2B5EF4-FFF2-40B4-BE49-F238E27FC236}">
                <a16:creationId xmlns:a16="http://schemas.microsoft.com/office/drawing/2014/main" id="{A8FFC0A3-501A-0115-F12C-64766BA1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2583591"/>
            <a:ext cx="17825064" cy="93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0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8119210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Texas hold’em - Doel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55462-0E48-0447-4A57-13C500B9FF6E}"/>
              </a:ext>
            </a:extLst>
          </p:cNvPr>
          <p:cNvSpPr txBox="1"/>
          <p:nvPr/>
        </p:nvSpPr>
        <p:spPr>
          <a:xfrm>
            <a:off x="1638299" y="2671113"/>
            <a:ext cx="18191897" cy="781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0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Beste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combinatie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maken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van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kaarten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maken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( 2 in eigen hand, 5 community cards)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E3BFBB3-6CCF-502C-1ED9-4963EA095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599" y="6705599"/>
            <a:ext cx="3914633" cy="39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599BAFA-698F-A441-8085-64A6CDAD8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4F2709-7C54-486F-6898-1339825B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729" y="5277561"/>
            <a:ext cx="11286543" cy="53802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03E107-595B-14DB-AE39-B3FD7F48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78" y="4658148"/>
            <a:ext cx="11264451" cy="641495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828935-4E49-C0FA-06F2-A4A527B10971}"/>
              </a:ext>
            </a:extLst>
          </p:cNvPr>
          <p:cNvCxnSpPr/>
          <p:nvPr/>
        </p:nvCxnSpPr>
        <p:spPr>
          <a:xfrm>
            <a:off x="832513" y="5104263"/>
            <a:ext cx="0" cy="627797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89D132-3998-2437-2A80-30706C46BB0B}"/>
              </a:ext>
            </a:extLst>
          </p:cNvPr>
          <p:cNvCxnSpPr/>
          <p:nvPr/>
        </p:nvCxnSpPr>
        <p:spPr>
          <a:xfrm>
            <a:off x="1426307" y="11709779"/>
            <a:ext cx="22102433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668837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883094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Texas hold’em - Regels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55462-0E48-0447-4A57-13C500B9FF6E}"/>
              </a:ext>
            </a:extLst>
          </p:cNvPr>
          <p:cNvSpPr txBox="1"/>
          <p:nvPr/>
        </p:nvSpPr>
        <p:spPr>
          <a:xfrm>
            <a:off x="1638299" y="3462684"/>
            <a:ext cx="18727661" cy="8330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Spelers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krijgen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elk 2 eigen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kaarten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(Hole cards)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err="1">
                <a:latin typeface="Sofia Pro" panose="00000500000000000000" pitchFamily="50" charset="0"/>
              </a:rPr>
              <a:t>Gedurende</a:t>
            </a:r>
            <a:r>
              <a:rPr lang="en-US" dirty="0">
                <a:latin typeface="Sofia Pro" panose="00000500000000000000" pitchFamily="50" charset="0"/>
              </a:rPr>
              <a:t> </a:t>
            </a:r>
            <a:r>
              <a:rPr lang="en-US" dirty="0" err="1">
                <a:latin typeface="Sofia Pro" panose="00000500000000000000" pitchFamily="50" charset="0"/>
              </a:rPr>
              <a:t>verchillende</a:t>
            </a:r>
            <a:r>
              <a:rPr lang="en-US" dirty="0">
                <a:latin typeface="Sofia Pro" panose="00000500000000000000" pitchFamily="50" charset="0"/>
              </a:rPr>
              <a:t> </a:t>
            </a:r>
            <a:r>
              <a:rPr lang="en-US" dirty="0" err="1">
                <a:latin typeface="Sofia Pro" panose="00000500000000000000" pitchFamily="50" charset="0"/>
              </a:rPr>
              <a:t>bettings</a:t>
            </a:r>
            <a:r>
              <a:rPr lang="en-US" dirty="0">
                <a:latin typeface="Sofia Pro" panose="00000500000000000000" pitchFamily="50" charset="0"/>
              </a:rPr>
              <a:t> rounds </a:t>
            </a:r>
            <a:r>
              <a:rPr lang="en-US" dirty="0" err="1">
                <a:latin typeface="Sofia Pro" panose="00000500000000000000" pitchFamily="50" charset="0"/>
              </a:rPr>
              <a:t>komen</a:t>
            </a:r>
            <a:r>
              <a:rPr lang="en-US" dirty="0">
                <a:latin typeface="Sofia Pro" panose="00000500000000000000" pitchFamily="50" charset="0"/>
              </a:rPr>
              <a:t> er </a:t>
            </a:r>
            <a:r>
              <a:rPr lang="en-US" dirty="0" err="1">
                <a:latin typeface="Sofia Pro" panose="00000500000000000000" pitchFamily="50" charset="0"/>
              </a:rPr>
              <a:t>kaarten</a:t>
            </a:r>
            <a:r>
              <a:rPr lang="en-US" dirty="0">
                <a:latin typeface="Sofia Pro" panose="00000500000000000000" pitchFamily="50" charset="0"/>
              </a:rPr>
              <a:t> in het midden van het </a:t>
            </a:r>
            <a:r>
              <a:rPr lang="en-US" dirty="0" err="1">
                <a:latin typeface="Sofia Pro" panose="00000500000000000000" pitchFamily="50" charset="0"/>
              </a:rPr>
              <a:t>speelbord</a:t>
            </a:r>
            <a:r>
              <a:rPr lang="en-US" dirty="0">
                <a:latin typeface="Sofia Pro" panose="00000500000000000000" pitchFamily="50" charset="0"/>
              </a:rPr>
              <a:t> (community cards)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Sofia Pro" panose="00000500000000000000" pitchFamily="50" charset="0"/>
              </a:rPr>
              <a:t>Door </a:t>
            </a:r>
            <a:r>
              <a:rPr lang="en-US" dirty="0" err="1">
                <a:latin typeface="Sofia Pro" panose="00000500000000000000" pitchFamily="50" charset="0"/>
              </a:rPr>
              <a:t>een</a:t>
            </a:r>
            <a:r>
              <a:rPr lang="en-US" dirty="0">
                <a:latin typeface="Sofia Pro" panose="00000500000000000000" pitchFamily="50" charset="0"/>
              </a:rPr>
              <a:t> </a:t>
            </a:r>
            <a:r>
              <a:rPr lang="en-US" dirty="0" err="1">
                <a:latin typeface="Sofia Pro" panose="00000500000000000000" pitchFamily="50" charset="0"/>
              </a:rPr>
              <a:t>combinatie</a:t>
            </a:r>
            <a:r>
              <a:rPr lang="en-US" dirty="0">
                <a:latin typeface="Sofia Pro" panose="00000500000000000000" pitchFamily="50" charset="0"/>
              </a:rPr>
              <a:t> </a:t>
            </a:r>
            <a:r>
              <a:rPr lang="en-US" dirty="0" err="1">
                <a:latin typeface="Sofia Pro" panose="00000500000000000000" pitchFamily="50" charset="0"/>
              </a:rPr>
              <a:t>te</a:t>
            </a:r>
            <a:r>
              <a:rPr lang="en-US" dirty="0">
                <a:latin typeface="Sofia Pro" panose="00000500000000000000" pitchFamily="50" charset="0"/>
              </a:rPr>
              <a:t> </a:t>
            </a:r>
            <a:r>
              <a:rPr lang="en-US" dirty="0" err="1">
                <a:latin typeface="Sofia Pro" panose="00000500000000000000" pitchFamily="50" charset="0"/>
              </a:rPr>
              <a:t>maken</a:t>
            </a:r>
            <a:r>
              <a:rPr lang="en-US" dirty="0">
                <a:latin typeface="Sofia Pro" panose="00000500000000000000" pitchFamily="50" charset="0"/>
              </a:rPr>
              <a:t> van je eigen </a:t>
            </a:r>
            <a:r>
              <a:rPr lang="en-US" dirty="0" err="1">
                <a:latin typeface="Sofia Pro" panose="00000500000000000000" pitchFamily="50" charset="0"/>
              </a:rPr>
              <a:t>kaarten</a:t>
            </a:r>
            <a:r>
              <a:rPr lang="en-US" dirty="0">
                <a:latin typeface="Sofia Pro" panose="00000500000000000000" pitchFamily="50" charset="0"/>
              </a:rPr>
              <a:t> </a:t>
            </a:r>
            <a:r>
              <a:rPr lang="en-US" dirty="0" err="1">
                <a:latin typeface="Sofia Pro" panose="00000500000000000000" pitchFamily="50" charset="0"/>
              </a:rPr>
              <a:t>en</a:t>
            </a:r>
            <a:r>
              <a:rPr lang="en-US" dirty="0">
                <a:latin typeface="Sofia Pro" panose="00000500000000000000" pitchFamily="50" charset="0"/>
              </a:rPr>
              <a:t> de community </a:t>
            </a:r>
            <a:r>
              <a:rPr lang="en-US" dirty="0" err="1">
                <a:latin typeface="Sofia Pro" panose="00000500000000000000" pitchFamily="50" charset="0"/>
              </a:rPr>
              <a:t>kaarten</a:t>
            </a:r>
            <a:r>
              <a:rPr lang="en-US" dirty="0">
                <a:latin typeface="Sofia Pro" panose="00000500000000000000" pitchFamily="50" charset="0"/>
              </a:rPr>
              <a:t> </a:t>
            </a:r>
            <a:r>
              <a:rPr lang="en-US" dirty="0" err="1">
                <a:latin typeface="Sofia Pro" panose="00000500000000000000" pitchFamily="50" charset="0"/>
              </a:rPr>
              <a:t>probeer</a:t>
            </a:r>
            <a:r>
              <a:rPr lang="en-US" dirty="0">
                <a:latin typeface="Sofia Pro" panose="00000500000000000000" pitchFamily="50" charset="0"/>
              </a:rPr>
              <a:t> je de </a:t>
            </a:r>
            <a:r>
              <a:rPr lang="en-US" dirty="0" err="1">
                <a:latin typeface="Sofia Pro" panose="00000500000000000000" pitchFamily="50" charset="0"/>
              </a:rPr>
              <a:t>beste</a:t>
            </a:r>
            <a:r>
              <a:rPr lang="en-US" dirty="0">
                <a:latin typeface="Sofia Pro" panose="00000500000000000000" pitchFamily="50" charset="0"/>
              </a:rPr>
              <a:t> hand </a:t>
            </a:r>
            <a:r>
              <a:rPr lang="en-US" dirty="0" err="1">
                <a:latin typeface="Sofia Pro" panose="00000500000000000000" pitchFamily="50" charset="0"/>
              </a:rPr>
              <a:t>te</a:t>
            </a:r>
            <a:r>
              <a:rPr lang="en-US" dirty="0">
                <a:latin typeface="Sofia Pro" panose="00000500000000000000" pitchFamily="50" charset="0"/>
              </a:rPr>
              <a:t> </a:t>
            </a:r>
            <a:r>
              <a:rPr lang="en-US" dirty="0" err="1">
                <a:latin typeface="Sofia Pro" panose="00000500000000000000" pitchFamily="50" charset="0"/>
              </a:rPr>
              <a:t>maken</a:t>
            </a:r>
            <a:endParaRPr lang="en-US" dirty="0">
              <a:latin typeface="Sofia Pro" panose="00000500000000000000" pitchFamily="50" charset="0"/>
            </a:endParaRP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Er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zijn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4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verschillende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bettings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rounds:</a:t>
            </a:r>
            <a:b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</a:b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- </a:t>
            </a:r>
            <a:r>
              <a:rPr lang="en-US" dirty="0">
                <a:latin typeface="Sofia Pro" panose="00000500000000000000" pitchFamily="50" charset="0"/>
              </a:rPr>
              <a:t>Pre-flop 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US" dirty="0">
                <a:latin typeface="Sofia Pro" panose="00000500000000000000" pitchFamily="50" charset="0"/>
              </a:rPr>
              <a:t> - Flop </a:t>
            </a:r>
            <a:br>
              <a:rPr lang="en-US" dirty="0">
                <a:latin typeface="Sofia Pro" panose="00000500000000000000" pitchFamily="50" charset="0"/>
              </a:rPr>
            </a:br>
            <a:r>
              <a:rPr lang="en-US" dirty="0">
                <a:latin typeface="Sofia Pro" panose="00000500000000000000" pitchFamily="50" charset="0"/>
              </a:rPr>
              <a:t> - Turn</a:t>
            </a:r>
            <a:br>
              <a:rPr lang="en-US" dirty="0">
                <a:latin typeface="Sofia Pro" panose="00000500000000000000" pitchFamily="50" charset="0"/>
              </a:rPr>
            </a:br>
            <a:r>
              <a:rPr lang="en-US" dirty="0">
                <a:latin typeface="Sofia Pro" panose="00000500000000000000" pitchFamily="50" charset="0"/>
              </a:rPr>
              <a:t> - River 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Elke ronde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kan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elke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speller de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volgende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acties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uitvoeren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:</a:t>
            </a:r>
            <a:b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</a:b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- Check </a:t>
            </a:r>
            <a:b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</a:b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- Call</a:t>
            </a:r>
            <a:b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</a:b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- Bet</a:t>
            </a:r>
            <a:b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</a:br>
            <a:r>
              <a: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- Fold</a:t>
            </a: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Blinds</a:t>
            </a:r>
            <a:br>
              <a:rPr lang="en-US" dirty="0">
                <a:latin typeface="Sofia Pro" panose="00000500000000000000" pitchFamily="50" charset="0"/>
              </a:rPr>
            </a:br>
            <a:r>
              <a:rPr lang="en-US" dirty="0">
                <a:latin typeface="Sofia Pro" panose="00000500000000000000" pitchFamily="50" charset="0"/>
              </a:rPr>
              <a:t> - Small blind</a:t>
            </a:r>
            <a:br>
              <a:rPr lang="en-US" dirty="0">
                <a:latin typeface="Sofia Pro" panose="00000500000000000000" pitchFamily="50" charset="0"/>
              </a:rPr>
            </a:br>
            <a:r>
              <a:rPr lang="en-US" dirty="0">
                <a:latin typeface="Sofia Pro" panose="00000500000000000000" pitchFamily="50" charset="0"/>
              </a:rPr>
              <a:t> - Big blind</a:t>
            </a:r>
            <a:endParaRPr kumimoji="0" lang="en-US" b="0" i="0" u="none" strike="noStrike" cap="none" spc="0" normalizeH="0" baseline="0" dirty="0">
              <a:ln>
                <a:noFill/>
              </a:ln>
              <a:effectLst/>
              <a:uFillTx/>
              <a:latin typeface="Sofia Pro" panose="00000500000000000000" pitchFamily="50" charset="0"/>
              <a:sym typeface="Nudista"/>
            </a:endParaRPr>
          </a:p>
        </p:txBody>
      </p:sp>
    </p:spTree>
    <p:extLst>
      <p:ext uri="{BB962C8B-B14F-4D97-AF65-F5344CB8AC3E}">
        <p14:creationId xmlns:p14="http://schemas.microsoft.com/office/powerpoint/2010/main" val="16151314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12692577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Texas hold’em – Voorbeeld hand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E3BFBB3-6CCF-502C-1ED9-4963EA095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599" y="6705599"/>
            <a:ext cx="3914633" cy="39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599BAFA-698F-A441-8085-64A6CDAD8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A6FBFCE-7B82-49D3-5868-AABA8DDF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7906" y="4263018"/>
            <a:ext cx="9298920" cy="599930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68B81F3-2755-2B62-12CC-B6DC305CC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52362" y="3958217"/>
            <a:ext cx="10378951" cy="628157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6B910B-76E0-E6BE-6B7A-4C74CCB14E78}"/>
              </a:ext>
            </a:extLst>
          </p:cNvPr>
          <p:cNvCxnSpPr>
            <a:cxnSpLocks/>
          </p:cNvCxnSpPr>
          <p:nvPr/>
        </p:nvCxnSpPr>
        <p:spPr>
          <a:xfrm flipV="1">
            <a:off x="2007906" y="11612609"/>
            <a:ext cx="19926119" cy="837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773826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12692577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Texas hold’em – Voorbeeld hand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595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en-US" sz="1200"/>
              <a:t>check</a:t>
            </a: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E3BFBB3-6CCF-502C-1ED9-4963EA095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599" y="6705599"/>
            <a:ext cx="3914633" cy="39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599BAFA-698F-A441-8085-64A6CDAD8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6B910B-76E0-E6BE-6B7A-4C74CCB14E78}"/>
              </a:ext>
            </a:extLst>
          </p:cNvPr>
          <p:cNvCxnSpPr>
            <a:cxnSpLocks/>
          </p:cNvCxnSpPr>
          <p:nvPr/>
        </p:nvCxnSpPr>
        <p:spPr>
          <a:xfrm flipV="1">
            <a:off x="2007906" y="11612609"/>
            <a:ext cx="19926119" cy="837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F67E096-26B7-7A13-00CC-2A78217BE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313" y="4160495"/>
            <a:ext cx="9708381" cy="700912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7254CC2-EDCF-AA0C-72AB-4B54188F5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9974" y="5119054"/>
            <a:ext cx="10621210" cy="61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62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12692577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Texas hold’em – Voorbeeld hand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E3BFBB3-6CCF-502C-1ED9-4963EA095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599" y="6705599"/>
            <a:ext cx="3914633" cy="39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599BAFA-698F-A441-8085-64A6CDAD8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6B910B-76E0-E6BE-6B7A-4C74CCB14E78}"/>
              </a:ext>
            </a:extLst>
          </p:cNvPr>
          <p:cNvCxnSpPr>
            <a:cxnSpLocks/>
          </p:cNvCxnSpPr>
          <p:nvPr/>
        </p:nvCxnSpPr>
        <p:spPr>
          <a:xfrm flipV="1">
            <a:off x="2007906" y="11612609"/>
            <a:ext cx="19926119" cy="837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B8189BE6-AF18-5975-D397-6F45F5DA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307" y="4479042"/>
            <a:ext cx="9743263" cy="565737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33184B2-937B-2EAA-90CE-17098C10A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39601" y="3247487"/>
            <a:ext cx="10519458" cy="79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371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13561405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The Poker console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3B6CC-D856-B381-AD8C-CFCFA51C4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64267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5184111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GameStarted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7F8D-D9B6-B8E5-C6E1-DC471ABA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45" y="4889874"/>
            <a:ext cx="13766916" cy="47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2929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3334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FB0283608AF4181611EEB03F855C5" ma:contentTypeVersion="8" ma:contentTypeDescription="Create a new document." ma:contentTypeScope="" ma:versionID="8a3a4735fcc4c3b06dd262756b553cf7">
  <xsd:schema xmlns:xsd="http://www.w3.org/2001/XMLSchema" xmlns:xs="http://www.w3.org/2001/XMLSchema" xmlns:p="http://schemas.microsoft.com/office/2006/metadata/properties" xmlns:ns2="3546c39f-17ab-43d2-8bad-dd3ce5af89a7" targetNamespace="http://schemas.microsoft.com/office/2006/metadata/properties" ma:root="true" ma:fieldsID="c234fafafb52f39689fcf31d5f46924e" ns2:_="">
    <xsd:import namespace="3546c39f-17ab-43d2-8bad-dd3ce5af89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6c39f-17ab-43d2-8bad-dd3ce5af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237709-17CB-4082-A734-B70147C817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CD32C-5819-467A-A887-1E0896A2AA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F11EBB-EAE0-4732-9C39-15E75E83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6c39f-17ab-43d2-8bad-dd3ce5af8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172</Words>
  <Application>Microsoft Office PowerPoint</Application>
  <PresentationFormat>Custom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Helvetica Light</vt:lpstr>
      <vt:lpstr>Helvetica Neue</vt:lpstr>
      <vt:lpstr>Jubilat-Regular</vt:lpstr>
      <vt:lpstr>Nudista</vt:lpstr>
      <vt:lpstr>Nudista Light</vt:lpstr>
      <vt:lpstr>Nudista SemiBold</vt:lpstr>
      <vt:lpstr>Segoe UI</vt:lpstr>
      <vt:lpstr>Sofia Pro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rikvancamp</dc:creator>
  <cp:lastModifiedBy>Pieter Vandewaetere</cp:lastModifiedBy>
  <cp:revision>15</cp:revision>
  <dcterms:modified xsi:type="dcterms:W3CDTF">2023-12-08T07:54:46Z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0x010100AF0FB0283608AF4181611EEB03F855C5</vt:lpwstr>
  </property>
</Properties>
</file>